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Light" charset="1" panose="00000400000000000000"/>
      <p:regular r:id="rId14"/>
    </p:embeddedFont>
    <p:embeddedFont>
      <p:font typeface="Codec Pro ExtraBold" charset="1" panose="00000700000000000000"/>
      <p:regular r:id="rId15"/>
    </p:embeddedFont>
    <p:embeddedFont>
      <p:font typeface="Codec Pro ExtraBold Bold" charset="1" panose="000009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Shrikhand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29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2928" y="2246990"/>
            <a:ext cx="2942524" cy="804600"/>
            <a:chOff x="0" y="0"/>
            <a:chExt cx="702339" cy="1920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2339" cy="192047"/>
            </a:xfrm>
            <a:custGeom>
              <a:avLst/>
              <a:gdLst/>
              <a:ahLst/>
              <a:cxnLst/>
              <a:rect r="r" b="b" t="t" l="l"/>
              <a:pathLst>
                <a:path h="192047" w="702339">
                  <a:moveTo>
                    <a:pt x="47359" y="0"/>
                  </a:moveTo>
                  <a:lnTo>
                    <a:pt x="654980" y="0"/>
                  </a:lnTo>
                  <a:cubicBezTo>
                    <a:pt x="667541" y="0"/>
                    <a:pt x="679587" y="4990"/>
                    <a:pt x="688468" y="13871"/>
                  </a:cubicBezTo>
                  <a:cubicBezTo>
                    <a:pt x="697350" y="22753"/>
                    <a:pt x="702339" y="34798"/>
                    <a:pt x="702339" y="47359"/>
                  </a:cubicBezTo>
                  <a:lnTo>
                    <a:pt x="702339" y="144688"/>
                  </a:lnTo>
                  <a:cubicBezTo>
                    <a:pt x="702339" y="157248"/>
                    <a:pt x="697350" y="169294"/>
                    <a:pt x="688468" y="178176"/>
                  </a:cubicBezTo>
                  <a:cubicBezTo>
                    <a:pt x="679587" y="187057"/>
                    <a:pt x="667541" y="192047"/>
                    <a:pt x="654980" y="192047"/>
                  </a:cubicBezTo>
                  <a:lnTo>
                    <a:pt x="47359" y="192047"/>
                  </a:lnTo>
                  <a:cubicBezTo>
                    <a:pt x="34798" y="192047"/>
                    <a:pt x="22753" y="187057"/>
                    <a:pt x="13871" y="178176"/>
                  </a:cubicBezTo>
                  <a:cubicBezTo>
                    <a:pt x="4990" y="169294"/>
                    <a:pt x="0" y="157248"/>
                    <a:pt x="0" y="144688"/>
                  </a:cubicBezTo>
                  <a:lnTo>
                    <a:pt x="0" y="47359"/>
                  </a:lnTo>
                  <a:cubicBezTo>
                    <a:pt x="0" y="34799"/>
                    <a:pt x="4990" y="22753"/>
                    <a:pt x="13871" y="13871"/>
                  </a:cubicBezTo>
                  <a:cubicBezTo>
                    <a:pt x="22753" y="4990"/>
                    <a:pt x="34798" y="0"/>
                    <a:pt x="47359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702339" cy="211097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2470"/>
                </a:lnSpc>
              </a:pPr>
              <a:r>
                <a:rPr lang="en-US" sz="1900">
                  <a:solidFill>
                    <a:srgbClr val="FFFFFF"/>
                  </a:solidFill>
                  <a:latin typeface="Montserrat Light"/>
                </a:rPr>
                <a:t>Practical Bioinformatics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42520" y="834546"/>
            <a:ext cx="4750588" cy="8175052"/>
          </a:xfrm>
          <a:custGeom>
            <a:avLst/>
            <a:gdLst/>
            <a:ahLst/>
            <a:cxnLst/>
            <a:rect r="r" b="b" t="t" l="l"/>
            <a:pathLst>
              <a:path h="8175052" w="4750588">
                <a:moveTo>
                  <a:pt x="0" y="0"/>
                </a:moveTo>
                <a:lnTo>
                  <a:pt x="4750589" y="0"/>
                </a:lnTo>
                <a:lnTo>
                  <a:pt x="4750589" y="8175051"/>
                </a:lnTo>
                <a:lnTo>
                  <a:pt x="0" y="817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61" t="0" r="-736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2928" y="3508791"/>
            <a:ext cx="10389593" cy="383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6"/>
              </a:lnSpc>
            </a:pPr>
            <a:r>
              <a:rPr lang="en-US" sz="9923">
                <a:solidFill>
                  <a:srgbClr val="1C5739"/>
                </a:solidFill>
                <a:latin typeface="Codec Pro ExtraBold"/>
              </a:rPr>
              <a:t>PATHWAY ANALYSIS OF EBOLA VIRUS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005499" y="486920"/>
            <a:ext cx="1861630" cy="1389242"/>
          </a:xfrm>
          <a:custGeom>
            <a:avLst/>
            <a:gdLst/>
            <a:ahLst/>
            <a:cxnLst/>
            <a:rect r="r" b="b" t="t" l="l"/>
            <a:pathLst>
              <a:path h="1389242" w="1861630">
                <a:moveTo>
                  <a:pt x="0" y="0"/>
                </a:moveTo>
                <a:lnTo>
                  <a:pt x="1861631" y="0"/>
                </a:lnTo>
                <a:lnTo>
                  <a:pt x="1861631" y="1389242"/>
                </a:lnTo>
                <a:lnTo>
                  <a:pt x="0" y="13892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26977" y="194095"/>
            <a:ext cx="3637867" cy="9947334"/>
            <a:chOff x="0" y="0"/>
            <a:chExt cx="958121" cy="26198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8121" cy="2619874"/>
            </a:xfrm>
            <a:custGeom>
              <a:avLst/>
              <a:gdLst/>
              <a:ahLst/>
              <a:cxnLst/>
              <a:rect r="r" b="b" t="t" l="l"/>
              <a:pathLst>
                <a:path h="2619874" w="958121">
                  <a:moveTo>
                    <a:pt x="0" y="0"/>
                  </a:moveTo>
                  <a:lnTo>
                    <a:pt x="958121" y="0"/>
                  </a:lnTo>
                  <a:lnTo>
                    <a:pt x="958121" y="2619874"/>
                  </a:lnTo>
                  <a:lnTo>
                    <a:pt x="0" y="261987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58121" cy="2638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54098" y="737873"/>
            <a:ext cx="4983625" cy="8859777"/>
          </a:xfrm>
          <a:custGeom>
            <a:avLst/>
            <a:gdLst/>
            <a:ahLst/>
            <a:cxnLst/>
            <a:rect r="r" b="b" t="t" l="l"/>
            <a:pathLst>
              <a:path h="8859777" w="4983625">
                <a:moveTo>
                  <a:pt x="0" y="0"/>
                </a:moveTo>
                <a:lnTo>
                  <a:pt x="4983625" y="0"/>
                </a:lnTo>
                <a:lnTo>
                  <a:pt x="4983625" y="8859777"/>
                </a:lnTo>
                <a:lnTo>
                  <a:pt x="0" y="8859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Problem Solution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Feasibility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Progress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References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Contribution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34067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44162" y="1342850"/>
            <a:ext cx="1629635" cy="1910409"/>
            <a:chOff x="0" y="0"/>
            <a:chExt cx="2031098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2053794" cy="2444877"/>
            </a:xfrm>
            <a:custGeom>
              <a:avLst/>
              <a:gdLst/>
              <a:ahLst/>
              <a:cxnLst/>
              <a:rect r="r" b="b" t="t" l="l"/>
              <a:pathLst>
                <a:path h="2444877" w="2053794">
                  <a:moveTo>
                    <a:pt x="1951432" y="1366393"/>
                  </a:moveTo>
                  <a:lnTo>
                    <a:pt x="553211" y="2365883"/>
                  </a:lnTo>
                  <a:cubicBezTo>
                    <a:pt x="441964" y="2444877"/>
                    <a:pt x="261589" y="2444877"/>
                    <a:pt x="150165" y="2365883"/>
                  </a:cubicBezTo>
                  <a:lnTo>
                    <a:pt x="0" y="2258441"/>
                  </a:lnTo>
                  <a:lnTo>
                    <a:pt x="1247168" y="1366393"/>
                  </a:lnTo>
                  <a:cubicBezTo>
                    <a:pt x="1358414" y="1286891"/>
                    <a:pt x="1358414" y="1157859"/>
                    <a:pt x="1247168" y="1078357"/>
                  </a:cubicBezTo>
                  <a:lnTo>
                    <a:pt x="0" y="186944"/>
                  </a:lnTo>
                  <a:lnTo>
                    <a:pt x="150343" y="79502"/>
                  </a:lnTo>
                  <a:cubicBezTo>
                    <a:pt x="261589" y="0"/>
                    <a:pt x="441964" y="0"/>
                    <a:pt x="553389" y="79502"/>
                  </a:cubicBezTo>
                  <a:lnTo>
                    <a:pt x="1951610" y="1078357"/>
                  </a:lnTo>
                  <a:cubicBezTo>
                    <a:pt x="2053794" y="1157859"/>
                    <a:pt x="2053794" y="1286891"/>
                    <a:pt x="1951610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286652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449309" y="1518480"/>
            <a:ext cx="8631113" cy="1537801"/>
            <a:chOff x="0" y="0"/>
            <a:chExt cx="10757397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14308" cy="1963166"/>
            </a:xfrm>
            <a:custGeom>
              <a:avLst/>
              <a:gdLst/>
              <a:ahLst/>
              <a:cxnLst/>
              <a:rect r="r" b="b" t="t" l="l"/>
              <a:pathLst>
                <a:path h="1963166" w="10814308">
                  <a:moveTo>
                    <a:pt x="9430920" y="0"/>
                  </a:moveTo>
                  <a:lnTo>
                    <a:pt x="0" y="0"/>
                  </a:lnTo>
                  <a:lnTo>
                    <a:pt x="1222194" y="837565"/>
                  </a:lnTo>
                  <a:cubicBezTo>
                    <a:pt x="1279811" y="877062"/>
                    <a:pt x="1309454" y="929386"/>
                    <a:pt x="1309454" y="981583"/>
                  </a:cubicBezTo>
                  <a:cubicBezTo>
                    <a:pt x="1309454" y="1033780"/>
                    <a:pt x="1280738" y="1085596"/>
                    <a:pt x="1222194" y="1125601"/>
                  </a:cubicBezTo>
                  <a:lnTo>
                    <a:pt x="926" y="1963166"/>
                  </a:lnTo>
                  <a:lnTo>
                    <a:pt x="9430179" y="1963166"/>
                  </a:lnTo>
                  <a:lnTo>
                    <a:pt x="10814308" y="981583"/>
                  </a:lnTo>
                  <a:lnTo>
                    <a:pt x="943092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393505" y="3199107"/>
            <a:ext cx="1591459" cy="1910409"/>
            <a:chOff x="0" y="0"/>
            <a:chExt cx="1983517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2005493" cy="2444877"/>
            </a:xfrm>
            <a:custGeom>
              <a:avLst/>
              <a:gdLst/>
              <a:ahLst/>
              <a:cxnLst/>
              <a:rect r="r" b="b" t="t" l="l"/>
              <a:pathLst>
                <a:path h="2444877" w="2005493">
                  <a:moveTo>
                    <a:pt x="100691" y="1078484"/>
                  </a:moveTo>
                  <a:lnTo>
                    <a:pt x="1466001" y="78994"/>
                  </a:lnTo>
                  <a:cubicBezTo>
                    <a:pt x="1574760" y="0"/>
                    <a:pt x="1750823" y="0"/>
                    <a:pt x="1859583" y="78994"/>
                  </a:cubicBezTo>
                  <a:lnTo>
                    <a:pt x="2005493" y="186436"/>
                  </a:lnTo>
                  <a:lnTo>
                    <a:pt x="788463" y="1078484"/>
                  </a:lnTo>
                  <a:cubicBezTo>
                    <a:pt x="679703" y="1157986"/>
                    <a:pt x="679703" y="1287018"/>
                    <a:pt x="788463" y="1366520"/>
                  </a:cubicBezTo>
                  <a:lnTo>
                    <a:pt x="2005493" y="2257933"/>
                  </a:lnTo>
                  <a:lnTo>
                    <a:pt x="1859583" y="2365375"/>
                  </a:lnTo>
                  <a:cubicBezTo>
                    <a:pt x="1750823" y="2444877"/>
                    <a:pt x="1574761" y="2444877"/>
                    <a:pt x="1466001" y="2365375"/>
                  </a:cubicBezTo>
                  <a:lnTo>
                    <a:pt x="100691" y="1366012"/>
                  </a:lnTo>
                  <a:cubicBezTo>
                    <a:pt x="0" y="1286510"/>
                    <a:pt x="0" y="1158113"/>
                    <a:pt x="100691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341155" y="3851893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143524" y="3376457"/>
            <a:ext cx="8184922" cy="1537801"/>
            <a:chOff x="0" y="0"/>
            <a:chExt cx="10201287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58747" cy="1963166"/>
            </a:xfrm>
            <a:custGeom>
              <a:avLst/>
              <a:gdLst/>
              <a:ahLst/>
              <a:cxnLst/>
              <a:rect r="r" b="b" t="t" l="l"/>
              <a:pathLst>
                <a:path h="1963166" w="10258747">
                  <a:moveTo>
                    <a:pt x="1337340" y="1963166"/>
                  </a:moveTo>
                  <a:lnTo>
                    <a:pt x="10258747" y="1963166"/>
                  </a:lnTo>
                  <a:lnTo>
                    <a:pt x="9121658" y="1125601"/>
                  </a:lnTo>
                  <a:cubicBezTo>
                    <a:pt x="9067041" y="1086104"/>
                    <a:pt x="9038941" y="1033780"/>
                    <a:pt x="9038941" y="981583"/>
                  </a:cubicBezTo>
                  <a:cubicBezTo>
                    <a:pt x="9038941" y="929386"/>
                    <a:pt x="9066337" y="877570"/>
                    <a:pt x="9121658" y="837565"/>
                  </a:cubicBezTo>
                  <a:lnTo>
                    <a:pt x="10258238" y="0"/>
                  </a:lnTo>
                  <a:lnTo>
                    <a:pt x="1337340" y="0"/>
                  </a:lnTo>
                  <a:lnTo>
                    <a:pt x="0" y="980948"/>
                  </a:lnTo>
                  <a:lnTo>
                    <a:pt x="1337340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927327" y="7381875"/>
            <a:ext cx="1864664" cy="1933523"/>
            <a:chOff x="0" y="0"/>
            <a:chExt cx="2324025" cy="24098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19685" y="-19812"/>
              <a:ext cx="2346002" cy="2473686"/>
            </a:xfrm>
            <a:custGeom>
              <a:avLst/>
              <a:gdLst/>
              <a:ahLst/>
              <a:cxnLst/>
              <a:rect r="r" b="b" t="t" l="l"/>
              <a:pathLst>
                <a:path h="2473686" w="2346002">
                  <a:moveTo>
                    <a:pt x="114597" y="1091293"/>
                  </a:moveTo>
                  <a:lnTo>
                    <a:pt x="1714289" y="79710"/>
                  </a:lnTo>
                  <a:cubicBezTo>
                    <a:pt x="1841719" y="0"/>
                    <a:pt x="2048006" y="0"/>
                    <a:pt x="2175437" y="79710"/>
                  </a:cubicBezTo>
                  <a:lnTo>
                    <a:pt x="2346002" y="188452"/>
                  </a:lnTo>
                  <a:lnTo>
                    <a:pt x="920438" y="1091293"/>
                  </a:lnTo>
                  <a:cubicBezTo>
                    <a:pt x="793008" y="1171757"/>
                    <a:pt x="793008" y="1302350"/>
                    <a:pt x="920438" y="1382814"/>
                  </a:cubicBezTo>
                  <a:lnTo>
                    <a:pt x="2346002" y="2285012"/>
                  </a:lnTo>
                  <a:lnTo>
                    <a:pt x="2175437" y="2393755"/>
                  </a:lnTo>
                  <a:cubicBezTo>
                    <a:pt x="2048006" y="2473686"/>
                    <a:pt x="1841719" y="2473686"/>
                    <a:pt x="1714289" y="2393755"/>
                  </a:cubicBezTo>
                  <a:lnTo>
                    <a:pt x="114597" y="1382300"/>
                  </a:lnTo>
                  <a:cubicBezTo>
                    <a:pt x="0" y="1301836"/>
                    <a:pt x="0" y="1171885"/>
                    <a:pt x="114597" y="1091293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120807" y="8034372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751001" y="7487542"/>
            <a:ext cx="10369806" cy="1699075"/>
            <a:chOff x="0" y="0"/>
            <a:chExt cx="12924419" cy="211764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981879" cy="2164170"/>
            </a:xfrm>
            <a:custGeom>
              <a:avLst/>
              <a:gdLst/>
              <a:ahLst/>
              <a:cxnLst/>
              <a:rect r="r" b="b" t="t" l="l"/>
              <a:pathLst>
                <a:path h="2164170" w="12981879">
                  <a:moveTo>
                    <a:pt x="1694329" y="2164170"/>
                  </a:moveTo>
                  <a:lnTo>
                    <a:pt x="12981879" y="2164170"/>
                  </a:lnTo>
                  <a:lnTo>
                    <a:pt x="11556594" y="1243647"/>
                  </a:lnTo>
                  <a:cubicBezTo>
                    <a:pt x="11487397" y="1200007"/>
                    <a:pt x="11451796" y="1142196"/>
                    <a:pt x="11451796" y="1084525"/>
                  </a:cubicBezTo>
                  <a:cubicBezTo>
                    <a:pt x="11451796" y="1026854"/>
                    <a:pt x="11486507" y="969604"/>
                    <a:pt x="11556594" y="925403"/>
                  </a:cubicBezTo>
                  <a:lnTo>
                    <a:pt x="12981370" y="0"/>
                  </a:lnTo>
                  <a:lnTo>
                    <a:pt x="1694329" y="0"/>
                  </a:lnTo>
                  <a:lnTo>
                    <a:pt x="0" y="1083823"/>
                  </a:lnTo>
                  <a:lnTo>
                    <a:pt x="1694329" y="2164043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1570670" y="3702680"/>
            <a:ext cx="971438" cy="941412"/>
          </a:xfrm>
          <a:custGeom>
            <a:avLst/>
            <a:gdLst/>
            <a:ahLst/>
            <a:cxnLst/>
            <a:rect r="r" b="b" t="t" l="l"/>
            <a:pathLst>
              <a:path h="941412" w="971438">
                <a:moveTo>
                  <a:pt x="0" y="0"/>
                </a:moveTo>
                <a:lnTo>
                  <a:pt x="971438" y="0"/>
                </a:lnTo>
                <a:lnTo>
                  <a:pt x="971438" y="941412"/>
                </a:lnTo>
                <a:lnTo>
                  <a:pt x="0" y="94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478336" y="5290491"/>
            <a:ext cx="1909298" cy="1910409"/>
            <a:chOff x="0" y="0"/>
            <a:chExt cx="2379656" cy="23810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-19812"/>
              <a:ext cx="2402352" cy="2444877"/>
            </a:xfrm>
            <a:custGeom>
              <a:avLst/>
              <a:gdLst/>
              <a:ahLst/>
              <a:cxnLst/>
              <a:rect r="r" b="b" t="t" l="l"/>
              <a:pathLst>
                <a:path h="2444877" w="2402352">
                  <a:moveTo>
                    <a:pt x="2286319" y="1366393"/>
                  </a:moveTo>
                  <a:lnTo>
                    <a:pt x="648148" y="2365883"/>
                  </a:lnTo>
                  <a:cubicBezTo>
                    <a:pt x="517810" y="2444877"/>
                    <a:pt x="306480" y="2444877"/>
                    <a:pt x="175935" y="2365883"/>
                  </a:cubicBezTo>
                  <a:lnTo>
                    <a:pt x="0" y="2258441"/>
                  </a:lnTo>
                  <a:lnTo>
                    <a:pt x="1461195" y="1366393"/>
                  </a:lnTo>
                  <a:cubicBezTo>
                    <a:pt x="1591533" y="1286891"/>
                    <a:pt x="1591533" y="1157859"/>
                    <a:pt x="1461195" y="1078357"/>
                  </a:cubicBezTo>
                  <a:lnTo>
                    <a:pt x="0" y="186944"/>
                  </a:lnTo>
                  <a:lnTo>
                    <a:pt x="176143" y="79502"/>
                  </a:lnTo>
                  <a:cubicBezTo>
                    <a:pt x="306480" y="0"/>
                    <a:pt x="517810" y="0"/>
                    <a:pt x="648356" y="79502"/>
                  </a:cubicBezTo>
                  <a:lnTo>
                    <a:pt x="2286527" y="1078357"/>
                  </a:lnTo>
                  <a:cubicBezTo>
                    <a:pt x="2402352" y="1157859"/>
                    <a:pt x="2402352" y="1286891"/>
                    <a:pt x="2286527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995015" y="5942988"/>
            <a:ext cx="380442" cy="605415"/>
            <a:chOff x="0" y="0"/>
            <a:chExt cx="474164" cy="7545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-32385"/>
              <a:ext cx="514744" cy="842137"/>
            </a:xfrm>
            <a:custGeom>
              <a:avLst/>
              <a:gdLst/>
              <a:ahLst/>
              <a:cxnLst/>
              <a:rect r="r" b="b" t="t" l="l"/>
              <a:pathLst>
                <a:path h="842137" w="514744">
                  <a:moveTo>
                    <a:pt x="409141" y="246126"/>
                  </a:moveTo>
                  <a:lnTo>
                    <a:pt x="193078" y="60960"/>
                  </a:lnTo>
                  <a:cubicBezTo>
                    <a:pt x="121897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21897" y="842137"/>
                    <a:pt x="193078" y="781177"/>
                  </a:cubicBezTo>
                  <a:lnTo>
                    <a:pt x="409141" y="596138"/>
                  </a:lnTo>
                  <a:cubicBezTo>
                    <a:pt x="514744" y="499237"/>
                    <a:pt x="514744" y="342519"/>
                    <a:pt x="409141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6185236" y="5466121"/>
            <a:ext cx="10077937" cy="1537801"/>
            <a:chOff x="0" y="0"/>
            <a:chExt cx="12560647" cy="19166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617559" cy="1963166"/>
            </a:xfrm>
            <a:custGeom>
              <a:avLst/>
              <a:gdLst/>
              <a:ahLst/>
              <a:cxnLst/>
              <a:rect r="r" b="b" t="t" l="l"/>
              <a:pathLst>
                <a:path h="1963166" w="12617559">
                  <a:moveTo>
                    <a:pt x="11011815" y="0"/>
                  </a:moveTo>
                  <a:lnTo>
                    <a:pt x="0" y="0"/>
                  </a:lnTo>
                  <a:lnTo>
                    <a:pt x="1427069" y="837565"/>
                  </a:lnTo>
                  <a:cubicBezTo>
                    <a:pt x="1494345" y="877062"/>
                    <a:pt x="1528956" y="929386"/>
                    <a:pt x="1528956" y="981583"/>
                  </a:cubicBezTo>
                  <a:cubicBezTo>
                    <a:pt x="1528956" y="1033780"/>
                    <a:pt x="1495426" y="1085596"/>
                    <a:pt x="1427069" y="1125601"/>
                  </a:cubicBezTo>
                  <a:lnTo>
                    <a:pt x="1082" y="1963166"/>
                  </a:lnTo>
                  <a:lnTo>
                    <a:pt x="11010950" y="1963166"/>
                  </a:lnTo>
                  <a:lnTo>
                    <a:pt x="12617559" y="981583"/>
                  </a:lnTo>
                  <a:lnTo>
                    <a:pt x="1101181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8473798" y="1829165"/>
            <a:ext cx="1266802" cy="771598"/>
          </a:xfrm>
          <a:custGeom>
            <a:avLst/>
            <a:gdLst/>
            <a:ahLst/>
            <a:cxnLst/>
            <a:rect r="r" b="b" t="t" l="l"/>
            <a:pathLst>
              <a:path h="771598" w="1266802">
                <a:moveTo>
                  <a:pt x="0" y="0"/>
                </a:moveTo>
                <a:lnTo>
                  <a:pt x="1266802" y="0"/>
                </a:lnTo>
                <a:lnTo>
                  <a:pt x="1266802" y="771597"/>
                </a:lnTo>
                <a:lnTo>
                  <a:pt x="0" y="77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549560" y="5668635"/>
            <a:ext cx="1065207" cy="1065207"/>
          </a:xfrm>
          <a:custGeom>
            <a:avLst/>
            <a:gdLst/>
            <a:ahLst/>
            <a:cxnLst/>
            <a:rect r="r" b="b" t="t" l="l"/>
            <a:pathLst>
              <a:path h="1065207" w="1065207">
                <a:moveTo>
                  <a:pt x="0" y="0"/>
                </a:moveTo>
                <a:lnTo>
                  <a:pt x="1065206" y="0"/>
                </a:lnTo>
                <a:lnTo>
                  <a:pt x="1065206" y="1065207"/>
                </a:lnTo>
                <a:lnTo>
                  <a:pt x="0" y="1065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046548" y="7896690"/>
            <a:ext cx="880779" cy="880779"/>
          </a:xfrm>
          <a:custGeom>
            <a:avLst/>
            <a:gdLst/>
            <a:ahLst/>
            <a:cxnLst/>
            <a:rect r="r" b="b" t="t" l="l"/>
            <a:pathLst>
              <a:path h="880779" w="880779">
                <a:moveTo>
                  <a:pt x="0" y="0"/>
                </a:moveTo>
                <a:lnTo>
                  <a:pt x="880779" y="0"/>
                </a:lnTo>
                <a:lnTo>
                  <a:pt x="880779" y="880779"/>
                </a:lnTo>
                <a:lnTo>
                  <a:pt x="0" y="8807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95769" y="828675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83475" y="1636864"/>
            <a:ext cx="5577015" cy="141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8"/>
              </a:lnSpc>
              <a:spcBef>
                <a:spcPct val="0"/>
              </a:spcBef>
            </a:pPr>
            <a:r>
              <a:rPr lang="en-US" sz="1658" spc="162">
                <a:solidFill>
                  <a:srgbClr val="FFFFFF"/>
                </a:solidFill>
                <a:latin typeface="Open Sauce Bold"/>
              </a:rPr>
              <a:t>Definition</a:t>
            </a:r>
            <a:r>
              <a:rPr lang="en-US" sz="1658" spc="162">
                <a:solidFill>
                  <a:srgbClr val="FFFFFF"/>
                </a:solidFill>
                <a:latin typeface="Open Sauce"/>
              </a:rPr>
              <a:t>: Ebola virus (EBOV) is a deadly pathogen belonging to the Filoviridae family, known for causing Ebola virus disease (EVD) in humans and other primates.</a:t>
            </a:r>
          </a:p>
          <a:p>
            <a:pPr algn="l" marL="0" indent="0" lvl="0">
              <a:lnSpc>
                <a:spcPts val="2288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363363" y="185247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14942" y="3709018"/>
            <a:ext cx="877552" cy="77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9"/>
              </a:lnSpc>
              <a:spcBef>
                <a:spcPct val="0"/>
              </a:spcBef>
            </a:pPr>
            <a:r>
              <a:rPr lang="en-US" sz="4209" spc="412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773458" y="5791286"/>
            <a:ext cx="6917606" cy="79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32"/>
              </a:lnSpc>
              <a:spcBef>
                <a:spcPct val="0"/>
              </a:spcBef>
            </a:pPr>
            <a:r>
              <a:rPr lang="en-US" sz="1545" spc="151">
                <a:solidFill>
                  <a:srgbClr val="FFFFFF"/>
                </a:solidFill>
                <a:latin typeface="Open Sauce Bold"/>
              </a:rPr>
              <a:t>Transmission</a:t>
            </a:r>
            <a:r>
              <a:rPr lang="en-US" sz="1545" spc="151">
                <a:solidFill>
                  <a:srgbClr val="FFFFFF"/>
                </a:solidFill>
                <a:latin typeface="Open Sauce"/>
              </a:rPr>
              <a:t>: Primarily transmitted through direct contact with bodily fluids of infected individuals or through contaminated surfaces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988571" y="5783379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49777" y="786602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04562" y="3849987"/>
            <a:ext cx="5820409" cy="56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88"/>
              </a:lnSpc>
              <a:spcBef>
                <a:spcPct val="0"/>
              </a:spcBef>
            </a:pPr>
            <a:r>
              <a:rPr lang="en-US" sz="1658" spc="162">
                <a:solidFill>
                  <a:srgbClr val="FFFFFF"/>
                </a:solidFill>
                <a:latin typeface="Open Sauce Bold"/>
              </a:rPr>
              <a:t>Structure</a:t>
            </a:r>
            <a:r>
              <a:rPr lang="en-US" sz="1658" spc="162">
                <a:solidFill>
                  <a:srgbClr val="FFFFFF"/>
                </a:solidFill>
                <a:latin typeface="Open Sauce"/>
              </a:rPr>
              <a:t>: EBOV is a single-stranded RNA virus with a filamentous morphology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781991" y="7755958"/>
            <a:ext cx="7121806" cy="113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88"/>
              </a:lnSpc>
              <a:spcBef>
                <a:spcPct val="0"/>
              </a:spcBef>
            </a:pPr>
            <a:r>
              <a:rPr lang="en-US" sz="1658" spc="162">
                <a:solidFill>
                  <a:srgbClr val="FFFFFF"/>
                </a:solidFill>
                <a:latin typeface="Open Sauce Bold"/>
              </a:rPr>
              <a:t>Global Impact</a:t>
            </a:r>
            <a:r>
              <a:rPr lang="en-US" sz="1658" spc="162">
                <a:solidFill>
                  <a:srgbClr val="FFFFFF"/>
                </a:solidFill>
                <a:latin typeface="Open Sauce"/>
              </a:rPr>
              <a:t>: EBOV outbreaks have occurred sporadically in Central and West Africa, posing significant public health challenges.</a:t>
            </a:r>
          </a:p>
          <a:p>
            <a:pPr algn="r" marL="0" indent="0" lvl="0">
              <a:lnSpc>
                <a:spcPts val="2288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59629" y="2230231"/>
            <a:ext cx="3934942" cy="52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79" spc="301">
                <a:solidFill>
                  <a:srgbClr val="FFFFFF"/>
                </a:solidFill>
                <a:latin typeface="Open Sauce Bold"/>
              </a:rPr>
              <a:t>EBOLA VIRUS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7132632" y="6081281"/>
            <a:ext cx="1840440" cy="1812218"/>
          </a:xfrm>
          <a:custGeom>
            <a:avLst/>
            <a:gdLst/>
            <a:ahLst/>
            <a:cxnLst/>
            <a:rect r="r" b="b" t="t" l="l"/>
            <a:pathLst>
              <a:path h="1812218" w="1840440">
                <a:moveTo>
                  <a:pt x="0" y="0"/>
                </a:moveTo>
                <a:lnTo>
                  <a:pt x="1840440" y="0"/>
                </a:lnTo>
                <a:lnTo>
                  <a:pt x="1840440" y="1812218"/>
                </a:lnTo>
                <a:lnTo>
                  <a:pt x="0" y="1812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9564" y="2045268"/>
            <a:ext cx="11080129" cy="1594049"/>
            <a:chOff x="0" y="0"/>
            <a:chExt cx="10059390" cy="1447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9333" cy="1447165"/>
            </a:xfrm>
            <a:custGeom>
              <a:avLst/>
              <a:gdLst/>
              <a:ahLst/>
              <a:cxnLst/>
              <a:rect r="r" b="b" t="t" l="l"/>
              <a:pathLst>
                <a:path h="1447165" w="10059333">
                  <a:moveTo>
                    <a:pt x="8271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8271795" y="1447165"/>
                    <a:pt x="8271795" y="1447165"/>
                    <a:pt x="8271795" y="1447165"/>
                  </a:cubicBezTo>
                  <a:cubicBezTo>
                    <a:pt x="9256369" y="1447165"/>
                    <a:pt x="10059333" y="1122172"/>
                    <a:pt x="10059333" y="723519"/>
                  </a:cubicBezTo>
                  <a:cubicBezTo>
                    <a:pt x="10059333" y="324866"/>
                    <a:pt x="9256368" y="0"/>
                    <a:pt x="8271795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560220" y="1728186"/>
            <a:ext cx="4256934" cy="4256934"/>
          </a:xfrm>
          <a:custGeom>
            <a:avLst/>
            <a:gdLst/>
            <a:ahLst/>
            <a:cxnLst/>
            <a:rect r="r" b="b" t="t" l="l"/>
            <a:pathLst>
              <a:path h="4256934" w="4256934">
                <a:moveTo>
                  <a:pt x="0" y="0"/>
                </a:moveTo>
                <a:lnTo>
                  <a:pt x="4256934" y="0"/>
                </a:lnTo>
                <a:lnTo>
                  <a:pt x="4256934" y="4256933"/>
                </a:lnTo>
                <a:lnTo>
                  <a:pt x="0" y="4256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62642" y="-3904566"/>
            <a:ext cx="8269762" cy="82697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23370" y="7627516"/>
            <a:ext cx="13118419" cy="1594049"/>
            <a:chOff x="0" y="0"/>
            <a:chExt cx="11909906" cy="1447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9838" cy="1447165"/>
            </a:xfrm>
            <a:custGeom>
              <a:avLst/>
              <a:gdLst/>
              <a:ahLst/>
              <a:cxnLst/>
              <a:rect r="r" b="b" t="t" l="l"/>
              <a:pathLst>
                <a:path h="1447165" w="11909838">
                  <a:moveTo>
                    <a:pt x="97934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793467" y="1447165"/>
                    <a:pt x="9793467" y="1447165"/>
                    <a:pt x="9793467" y="1447165"/>
                  </a:cubicBezTo>
                  <a:cubicBezTo>
                    <a:pt x="10959161" y="1447165"/>
                    <a:pt x="11909838" y="1122172"/>
                    <a:pt x="11909838" y="723519"/>
                  </a:cubicBezTo>
                  <a:cubicBezTo>
                    <a:pt x="11909838" y="324866"/>
                    <a:pt x="10959161" y="0"/>
                    <a:pt x="9793467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62079" y="5766766"/>
            <a:ext cx="12577172" cy="1594049"/>
            <a:chOff x="0" y="0"/>
            <a:chExt cx="11418521" cy="1447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18457" cy="1447165"/>
            </a:xfrm>
            <a:custGeom>
              <a:avLst/>
              <a:gdLst/>
              <a:ahLst/>
              <a:cxnLst/>
              <a:rect r="r" b="b" t="t" l="l"/>
              <a:pathLst>
                <a:path h="1447165" w="11418457">
                  <a:moveTo>
                    <a:pt x="93894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389403" y="1447165"/>
                    <a:pt x="9389403" y="1447165"/>
                    <a:pt x="9389403" y="1447165"/>
                  </a:cubicBezTo>
                  <a:cubicBezTo>
                    <a:pt x="10507003" y="1447165"/>
                    <a:pt x="11418457" y="1122172"/>
                    <a:pt x="11418457" y="723519"/>
                  </a:cubicBezTo>
                  <a:cubicBezTo>
                    <a:pt x="11418457" y="324866"/>
                    <a:pt x="10507002" y="0"/>
                    <a:pt x="9389403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55007" y="3906017"/>
            <a:ext cx="11881148" cy="1594049"/>
            <a:chOff x="0" y="0"/>
            <a:chExt cx="10786617" cy="1447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86556" cy="1447165"/>
            </a:xfrm>
            <a:custGeom>
              <a:avLst/>
              <a:gdLst/>
              <a:ahLst/>
              <a:cxnLst/>
              <a:rect r="r" b="b" t="t" l="l"/>
              <a:pathLst>
                <a:path h="1447165" w="10786556">
                  <a:moveTo>
                    <a:pt x="8869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8869790" y="1447165"/>
                    <a:pt x="8869790" y="1447165"/>
                    <a:pt x="8869790" y="1447165"/>
                  </a:cubicBezTo>
                  <a:cubicBezTo>
                    <a:pt x="9925542" y="1447165"/>
                    <a:pt x="10786556" y="1122172"/>
                    <a:pt x="10786556" y="723519"/>
                  </a:cubicBezTo>
                  <a:cubicBezTo>
                    <a:pt x="10786556" y="324866"/>
                    <a:pt x="9925541" y="0"/>
                    <a:pt x="886979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24610" y="2359783"/>
            <a:ext cx="965020" cy="9650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9838" y="7942030"/>
            <a:ext cx="965020" cy="9650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214204" y="6081281"/>
            <a:ext cx="965020" cy="96502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956629" y="4220532"/>
            <a:ext cx="965020" cy="96502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2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7132632" y="6081281"/>
            <a:ext cx="1840440" cy="1812218"/>
          </a:xfrm>
          <a:custGeom>
            <a:avLst/>
            <a:gdLst/>
            <a:ahLst/>
            <a:cxnLst/>
            <a:rect r="r" b="b" t="t" l="l"/>
            <a:pathLst>
              <a:path h="1812218" w="1840440">
                <a:moveTo>
                  <a:pt x="0" y="0"/>
                </a:moveTo>
                <a:lnTo>
                  <a:pt x="1840440" y="0"/>
                </a:lnTo>
                <a:lnTo>
                  <a:pt x="1840440" y="1812218"/>
                </a:lnTo>
                <a:lnTo>
                  <a:pt x="0" y="181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49838" y="906988"/>
            <a:ext cx="5488313" cy="156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FDFBFB"/>
                </a:solidFill>
                <a:latin typeface="Codec Pro ExtraBold"/>
              </a:rPr>
              <a:t>PROBLEM STATEMENT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83678" y="2340733"/>
            <a:ext cx="10152477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DFBFB"/>
                </a:solidFill>
                <a:latin typeface="Open Sauce"/>
              </a:rPr>
              <a:t>Limited understanding of the m</a:t>
            </a:r>
            <a:r>
              <a:rPr lang="en-US" sz="2199">
                <a:solidFill>
                  <a:srgbClr val="FDFBFB"/>
                </a:solidFill>
                <a:latin typeface="Open Sauce"/>
              </a:rPr>
              <a:t>olecular mechanisms underlying Ebola virus pathogenesis. </a:t>
            </a:r>
          </a:p>
          <a:p>
            <a:pPr algn="just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339515" y="4201482"/>
            <a:ext cx="10804409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Current knowledge gaps exist in comprehensively understanding how Ebola virus interacts with host cells and triggers disease progression.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61470" y="5921906"/>
            <a:ext cx="12577172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DFBFB"/>
                </a:solidFill>
                <a:latin typeface="Open Sauce"/>
              </a:rPr>
              <a:t>Challenges in identifying p</a:t>
            </a:r>
            <a:r>
              <a:rPr lang="en-US" sz="2199">
                <a:solidFill>
                  <a:srgbClr val="FDFBFB"/>
                </a:solidFill>
                <a:latin typeface="Open Sauce"/>
              </a:rPr>
              <a:t>otential therapeutic targets for Ebola virus infection: Difficulty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DFBFB"/>
                </a:solidFill>
                <a:latin typeface="Open Sauce"/>
              </a:rPr>
              <a:t> lies in pinpointing specific molecules or pathways within the host that can be targeted for effective treatment against Ebola virus.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872239" y="7922791"/>
            <a:ext cx="13118419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Difficulty in unraveling the intricate signaling pathways involved in host immune response to Ebola virus infection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60220" y="1728186"/>
            <a:ext cx="4256934" cy="4256934"/>
          </a:xfrm>
          <a:custGeom>
            <a:avLst/>
            <a:gdLst/>
            <a:ahLst/>
            <a:cxnLst/>
            <a:rect r="r" b="b" t="t" l="l"/>
            <a:pathLst>
              <a:path h="4256934" w="4256934">
                <a:moveTo>
                  <a:pt x="0" y="0"/>
                </a:moveTo>
                <a:lnTo>
                  <a:pt x="4256934" y="0"/>
                </a:lnTo>
                <a:lnTo>
                  <a:pt x="4256934" y="4256933"/>
                </a:lnTo>
                <a:lnTo>
                  <a:pt x="0" y="4256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269762" cy="826976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9838" y="906988"/>
            <a:ext cx="5488313" cy="156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FDFBFB"/>
                </a:solidFill>
                <a:latin typeface="Codec Pro ExtraBold"/>
              </a:rPr>
              <a:t>SOLUTION STATEMENT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09440" y="2045268"/>
            <a:ext cx="11080129" cy="1594049"/>
            <a:chOff x="0" y="0"/>
            <a:chExt cx="1005939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59333" cy="1447165"/>
            </a:xfrm>
            <a:custGeom>
              <a:avLst/>
              <a:gdLst/>
              <a:ahLst/>
              <a:cxnLst/>
              <a:rect r="r" b="b" t="t" l="l"/>
              <a:pathLst>
                <a:path h="1447165" w="10059333">
                  <a:moveTo>
                    <a:pt x="8271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8271795" y="1447165"/>
                    <a:pt x="8271795" y="1447165"/>
                    <a:pt x="8271795" y="1447165"/>
                  </a:cubicBezTo>
                  <a:cubicBezTo>
                    <a:pt x="9256369" y="1447165"/>
                    <a:pt x="10059333" y="1122172"/>
                    <a:pt x="10059333" y="723519"/>
                  </a:cubicBezTo>
                  <a:cubicBezTo>
                    <a:pt x="10059333" y="324866"/>
                    <a:pt x="9256368" y="0"/>
                    <a:pt x="8271795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23370" y="7627516"/>
            <a:ext cx="13118419" cy="1594049"/>
            <a:chOff x="0" y="0"/>
            <a:chExt cx="11909906" cy="1447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09838" cy="1447165"/>
            </a:xfrm>
            <a:custGeom>
              <a:avLst/>
              <a:gdLst/>
              <a:ahLst/>
              <a:cxnLst/>
              <a:rect r="r" b="b" t="t" l="l"/>
              <a:pathLst>
                <a:path h="1447165" w="11909838">
                  <a:moveTo>
                    <a:pt x="97934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793467" y="1447165"/>
                    <a:pt x="9793467" y="1447165"/>
                    <a:pt x="9793467" y="1447165"/>
                  </a:cubicBezTo>
                  <a:cubicBezTo>
                    <a:pt x="10959161" y="1447165"/>
                    <a:pt x="11909838" y="1122172"/>
                    <a:pt x="11909838" y="723519"/>
                  </a:cubicBezTo>
                  <a:cubicBezTo>
                    <a:pt x="11909838" y="324866"/>
                    <a:pt x="10959161" y="0"/>
                    <a:pt x="9793467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262079" y="5766766"/>
            <a:ext cx="12577172" cy="1594049"/>
            <a:chOff x="0" y="0"/>
            <a:chExt cx="11418521" cy="1447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418457" cy="1447165"/>
            </a:xfrm>
            <a:custGeom>
              <a:avLst/>
              <a:gdLst/>
              <a:ahLst/>
              <a:cxnLst/>
              <a:rect r="r" b="b" t="t" l="l"/>
              <a:pathLst>
                <a:path h="1447165" w="11418457">
                  <a:moveTo>
                    <a:pt x="93894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389403" y="1447165"/>
                    <a:pt x="9389403" y="1447165"/>
                    <a:pt x="9389403" y="1447165"/>
                  </a:cubicBezTo>
                  <a:cubicBezTo>
                    <a:pt x="10507003" y="1447165"/>
                    <a:pt x="11418457" y="1122172"/>
                    <a:pt x="11418457" y="723519"/>
                  </a:cubicBezTo>
                  <a:cubicBezTo>
                    <a:pt x="11418457" y="324866"/>
                    <a:pt x="10507002" y="0"/>
                    <a:pt x="9389403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055007" y="3906017"/>
            <a:ext cx="11832956" cy="1594049"/>
            <a:chOff x="0" y="0"/>
            <a:chExt cx="10742864" cy="1447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42803" cy="1447165"/>
            </a:xfrm>
            <a:custGeom>
              <a:avLst/>
              <a:gdLst/>
              <a:ahLst/>
              <a:cxnLst/>
              <a:rect r="r" b="b" t="t" l="l"/>
              <a:pathLst>
                <a:path h="1447165" w="10742803">
                  <a:moveTo>
                    <a:pt x="88338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8833813" y="1447165"/>
                    <a:pt x="8833813" y="1447165"/>
                    <a:pt x="8833813" y="1447165"/>
                  </a:cubicBezTo>
                  <a:cubicBezTo>
                    <a:pt x="9885282" y="1447165"/>
                    <a:pt x="10742803" y="1122172"/>
                    <a:pt x="10742803" y="723519"/>
                  </a:cubicBezTo>
                  <a:cubicBezTo>
                    <a:pt x="10742803" y="324866"/>
                    <a:pt x="9885281" y="0"/>
                    <a:pt x="8833813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564486" y="2359783"/>
            <a:ext cx="965020" cy="9650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9838" y="7942030"/>
            <a:ext cx="965020" cy="96502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14204" y="6081281"/>
            <a:ext cx="965020" cy="96502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956629" y="4220532"/>
            <a:ext cx="965020" cy="96502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Open Sauce"/>
                </a:rPr>
                <a:t>2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7132632" y="6081281"/>
            <a:ext cx="1840440" cy="1812218"/>
          </a:xfrm>
          <a:custGeom>
            <a:avLst/>
            <a:gdLst/>
            <a:ahLst/>
            <a:cxnLst/>
            <a:rect r="r" b="b" t="t" l="l"/>
            <a:pathLst>
              <a:path h="1812218" w="1840440">
                <a:moveTo>
                  <a:pt x="0" y="0"/>
                </a:moveTo>
                <a:lnTo>
                  <a:pt x="1840440" y="0"/>
                </a:lnTo>
                <a:lnTo>
                  <a:pt x="1840440" y="1812218"/>
                </a:lnTo>
                <a:lnTo>
                  <a:pt x="0" y="181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850388" y="2141253"/>
            <a:ext cx="11080129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Open Sauce"/>
              </a:rPr>
              <a:t>C</a:t>
            </a:r>
            <a:r>
              <a:rPr lang="en-US" sz="2100">
                <a:solidFill>
                  <a:srgbClr val="FFFFFF"/>
                </a:solidFill>
                <a:latin typeface="Open Sauce"/>
              </a:rPr>
              <a:t>onduct comprehensive pathway enrichment analysis to identify key molecular pathways involved in Ebola virus infection, aiding in the elucidation of its pathogenesis.</a:t>
            </a:r>
          </a:p>
          <a:p>
            <a:pPr algn="l">
              <a:lnSpc>
                <a:spcPts val="273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103199" y="4061156"/>
            <a:ext cx="11832956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Utilize pathway enrichment analysis to pinp</a:t>
            </a:r>
            <a:r>
              <a:rPr lang="en-US" sz="2199">
                <a:solidFill>
                  <a:srgbClr val="FFFFFF"/>
                </a:solidFill>
                <a:latin typeface="Open Sauce"/>
              </a:rPr>
              <a:t>oint potential therapeutic targets within enriched pathways, facilitating the development of targeted therapies against Ebola virus infection.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378038" y="5919166"/>
            <a:ext cx="11893826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Develop and implement advanced c</a:t>
            </a:r>
            <a:r>
              <a:rPr lang="en-US" sz="2199">
                <a:solidFill>
                  <a:srgbClr val="FFFFFF"/>
                </a:solidFill>
                <a:latin typeface="Open Sauce"/>
              </a:rPr>
              <a:t>omputational tools specifically designed to 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</a:rPr>
              <a:t>dissect the complex host-pathogen interactions associated with Ebola virus infection, enabling more thorough analysis and interpretation of omics data.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872239" y="7960891"/>
            <a:ext cx="13069550" cy="687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"/>
              </a:lnSpc>
              <a:spcBef>
                <a:spcPct val="0"/>
              </a:spcBef>
            </a:pPr>
            <a:r>
              <a:rPr lang="en-US" sz="2091">
                <a:solidFill>
                  <a:srgbClr val="FFFFFF"/>
                </a:solidFill>
                <a:latin typeface="Open Sauce"/>
              </a:rPr>
              <a:t>Employ advanced bioinformatics techniques, including pathway enrichment analysis, to unravel the intricate signaling pathways involved in the host immune response to Ebola virus infection.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414" y="-347839"/>
            <a:ext cx="13119973" cy="10117566"/>
            <a:chOff x="0" y="0"/>
            <a:chExt cx="17493297" cy="13490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57724" y="463785"/>
              <a:ext cx="13895952" cy="7019113"/>
            </a:xfrm>
            <a:custGeom>
              <a:avLst/>
              <a:gdLst/>
              <a:ahLst/>
              <a:cxnLst/>
              <a:rect r="r" b="b" t="t" l="l"/>
              <a:pathLst>
                <a:path h="7019113" w="13895952">
                  <a:moveTo>
                    <a:pt x="0" y="0"/>
                  </a:moveTo>
                  <a:lnTo>
                    <a:pt x="13895953" y="0"/>
                  </a:lnTo>
                  <a:lnTo>
                    <a:pt x="13895953" y="7019113"/>
                  </a:lnTo>
                  <a:lnTo>
                    <a:pt x="0" y="7019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22" t="-42759" r="-6807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736680">
              <a:off x="488408" y="3604391"/>
              <a:ext cx="16516482" cy="6281306"/>
              <a:chOff x="0" y="0"/>
              <a:chExt cx="3262515" cy="124075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262515" cy="1240752"/>
              </a:xfrm>
              <a:custGeom>
                <a:avLst/>
                <a:gdLst/>
                <a:ahLst/>
                <a:cxnLst/>
                <a:rect r="r" b="b" t="t" l="l"/>
                <a:pathLst>
                  <a:path h="1240752" w="3262515">
                    <a:moveTo>
                      <a:pt x="0" y="0"/>
                    </a:moveTo>
                    <a:lnTo>
                      <a:pt x="3262515" y="0"/>
                    </a:lnTo>
                    <a:lnTo>
                      <a:pt x="3262515" y="1240752"/>
                    </a:lnTo>
                    <a:lnTo>
                      <a:pt x="0" y="124075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3262515" cy="1259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91275" y="2179745"/>
            <a:ext cx="5279218" cy="1594049"/>
            <a:chOff x="0" y="0"/>
            <a:chExt cx="4792879" cy="1447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92851" cy="1447165"/>
            </a:xfrm>
            <a:custGeom>
              <a:avLst/>
              <a:gdLst/>
              <a:ahLst/>
              <a:cxnLst/>
              <a:rect r="r" b="b" t="t" l="l"/>
              <a:pathLst>
                <a:path h="1447165" w="4792851">
                  <a:moveTo>
                    <a:pt x="39411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941164" y="1447165"/>
                    <a:pt x="3941164" y="1447165"/>
                    <a:pt x="3941164" y="1447165"/>
                  </a:cubicBezTo>
                  <a:cubicBezTo>
                    <a:pt x="4410272" y="1447165"/>
                    <a:pt x="4792851" y="1122172"/>
                    <a:pt x="4792851" y="723519"/>
                  </a:cubicBezTo>
                  <a:cubicBezTo>
                    <a:pt x="4792851" y="324866"/>
                    <a:pt x="4410272" y="0"/>
                    <a:pt x="394116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28304" y="4033124"/>
            <a:ext cx="4805706" cy="1596428"/>
            <a:chOff x="0" y="0"/>
            <a:chExt cx="4362988" cy="1449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62917" cy="1449324"/>
            </a:xfrm>
            <a:custGeom>
              <a:avLst/>
              <a:gdLst/>
              <a:ahLst/>
              <a:cxnLst/>
              <a:rect r="r" b="b" t="t" l="l"/>
              <a:pathLst>
                <a:path h="1449324" w="4362917">
                  <a:moveTo>
                    <a:pt x="35876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587626" y="1449324"/>
                    <a:pt x="3587626" y="1449324"/>
                    <a:pt x="3587626" y="1449324"/>
                  </a:cubicBezTo>
                  <a:cubicBezTo>
                    <a:pt x="4014688" y="1449324"/>
                    <a:pt x="4362917" y="1123823"/>
                    <a:pt x="4362917" y="724662"/>
                  </a:cubicBezTo>
                  <a:cubicBezTo>
                    <a:pt x="4362917" y="325501"/>
                    <a:pt x="4014688" y="0"/>
                    <a:pt x="3587626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2209497" y="1936688"/>
            <a:ext cx="1122168" cy="1415579"/>
          </a:xfrm>
          <a:custGeom>
            <a:avLst/>
            <a:gdLst/>
            <a:ahLst/>
            <a:cxnLst/>
            <a:rect r="r" b="b" t="t" l="l"/>
            <a:pathLst>
              <a:path h="1415579" w="1122168">
                <a:moveTo>
                  <a:pt x="0" y="0"/>
                </a:moveTo>
                <a:lnTo>
                  <a:pt x="1122167" y="0"/>
                </a:lnTo>
                <a:lnTo>
                  <a:pt x="1122167" y="1415579"/>
                </a:lnTo>
                <a:lnTo>
                  <a:pt x="0" y="141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452267" y="3943307"/>
            <a:ext cx="1106721" cy="1106721"/>
          </a:xfrm>
          <a:custGeom>
            <a:avLst/>
            <a:gdLst/>
            <a:ahLst/>
            <a:cxnLst/>
            <a:rect r="r" b="b" t="t" l="l"/>
            <a:pathLst>
              <a:path h="1106721" w="1106721">
                <a:moveTo>
                  <a:pt x="0" y="0"/>
                </a:moveTo>
                <a:lnTo>
                  <a:pt x="1106720" y="0"/>
                </a:lnTo>
                <a:lnTo>
                  <a:pt x="1106720" y="1106721"/>
                </a:lnTo>
                <a:lnTo>
                  <a:pt x="0" y="110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495077" y="5695668"/>
            <a:ext cx="1276274" cy="1307171"/>
          </a:xfrm>
          <a:custGeom>
            <a:avLst/>
            <a:gdLst/>
            <a:ahLst/>
            <a:cxnLst/>
            <a:rect r="r" b="b" t="t" l="l"/>
            <a:pathLst>
              <a:path h="1307171" w="1276274">
                <a:moveTo>
                  <a:pt x="0" y="0"/>
                </a:moveTo>
                <a:lnTo>
                  <a:pt x="1276274" y="0"/>
                </a:lnTo>
                <a:lnTo>
                  <a:pt x="1276274" y="1307171"/>
                </a:lnTo>
                <a:lnTo>
                  <a:pt x="0" y="1307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728697" y="7564933"/>
            <a:ext cx="1282300" cy="1270643"/>
          </a:xfrm>
          <a:custGeom>
            <a:avLst/>
            <a:gdLst/>
            <a:ahLst/>
            <a:cxnLst/>
            <a:rect r="r" b="b" t="t" l="l"/>
            <a:pathLst>
              <a:path h="1270643" w="1282300">
                <a:moveTo>
                  <a:pt x="0" y="0"/>
                </a:moveTo>
                <a:lnTo>
                  <a:pt x="1282300" y="0"/>
                </a:lnTo>
                <a:lnTo>
                  <a:pt x="1282300" y="1270643"/>
                </a:lnTo>
                <a:lnTo>
                  <a:pt x="0" y="12706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745932" y="7987856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ImmPort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05194" y="616602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GEO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38450" y="4320089"/>
            <a:ext cx="3872941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Chembl Database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052289" y="2476104"/>
            <a:ext cx="3918203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Ebola Virus Database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78433" y="4850388"/>
            <a:ext cx="5488313" cy="8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DATABASES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419" y="3691729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r="0" b="-579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03977" y="1596132"/>
            <a:ext cx="4290470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PROGRESS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8700" y="4233406"/>
            <a:ext cx="6751394" cy="2872076"/>
            <a:chOff x="0" y="0"/>
            <a:chExt cx="9001859" cy="382943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557206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01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14433" y="-19050"/>
              <a:ext cx="815048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Searching for suitable data 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in geo database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220424"/>
              <a:ext cx="714433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02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51372" y="1229885"/>
              <a:ext cx="815048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GEO2R Analysis of RNA sample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300274"/>
              <a:ext cx="714433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03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14433" y="2361843"/>
              <a:ext cx="815048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Differential gene expression analysis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3336950"/>
              <a:ext cx="714433" cy="49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2318" spc="227">
                  <a:solidFill>
                    <a:srgbClr val="397D5A"/>
                  </a:solidFill>
                  <a:latin typeface="Open Sauce Bold"/>
                </a:rPr>
                <a:t>04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51372" y="3365038"/>
              <a:ext cx="815048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</a:rPr>
                <a:t>Pathway Analysis on KEGG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0230" y="4136611"/>
            <a:ext cx="7287419" cy="158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0"/>
              </a:lnSpc>
              <a:spcBef>
                <a:spcPct val="0"/>
              </a:spcBef>
            </a:pPr>
            <a:r>
              <a:rPr lang="en-US" sz="9777">
                <a:solidFill>
                  <a:srgbClr val="000000"/>
                </a:solidFill>
                <a:latin typeface="Shrikhan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32632" y="6081281"/>
            <a:ext cx="1840440" cy="1812218"/>
          </a:xfrm>
          <a:custGeom>
            <a:avLst/>
            <a:gdLst/>
            <a:ahLst/>
            <a:cxnLst/>
            <a:rect r="r" b="b" t="t" l="l"/>
            <a:pathLst>
              <a:path h="1812218" w="1840440">
                <a:moveTo>
                  <a:pt x="0" y="0"/>
                </a:moveTo>
                <a:lnTo>
                  <a:pt x="1840440" y="0"/>
                </a:lnTo>
                <a:lnTo>
                  <a:pt x="1840440" y="1812218"/>
                </a:lnTo>
                <a:lnTo>
                  <a:pt x="0" y="181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DAGC-P1yzGw</dc:identifier>
  <dcterms:modified xsi:type="dcterms:W3CDTF">2011-08-01T06:04:30Z</dcterms:modified>
  <cp:revision>1</cp:revision>
  <dc:title>Practical Bioinformatics</dc:title>
</cp:coreProperties>
</file>